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ppt/tags/tag24.xml" ContentType="application/vnd.openxmlformats-officedocument.presentationml.tags+xml"/>
  <Override PartName="/ppt/notesSlides/notesSlide14.xml" ContentType="application/vnd.openxmlformats-officedocument.presentationml.notesSlide+xml"/>
  <Override PartName="/ppt/tags/tag25.xml" ContentType="application/vnd.openxmlformats-officedocument.presentationml.tags+xml"/>
  <Override PartName="/ppt/notesSlides/notesSlide15.xml" ContentType="application/vnd.openxmlformats-officedocument.presentationml.notesSlide+xml"/>
  <Override PartName="/ppt/tags/tag26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8"/>
  </p:notesMasterIdLst>
  <p:sldIdLst>
    <p:sldId id="256" r:id="rId2"/>
    <p:sldId id="257" r:id="rId3"/>
    <p:sldId id="265" r:id="rId4"/>
    <p:sldId id="259" r:id="rId5"/>
    <p:sldId id="266" r:id="rId6"/>
    <p:sldId id="267" r:id="rId7"/>
    <p:sldId id="268" r:id="rId8"/>
    <p:sldId id="258" r:id="rId9"/>
    <p:sldId id="269" r:id="rId10"/>
    <p:sldId id="260" r:id="rId11"/>
    <p:sldId id="261" r:id="rId12"/>
    <p:sldId id="263" r:id="rId13"/>
    <p:sldId id="264" r:id="rId14"/>
    <p:sldId id="262" r:id="rId15"/>
    <p:sldId id="271" r:id="rId16"/>
    <p:sldId id="270" r:id="rId17"/>
  </p:sldIdLst>
  <p:sldSz cx="12192000" cy="6858000"/>
  <p:notesSz cx="6858000" cy="9144000"/>
  <p:custDataLst>
    <p:tags r:id="rId19"/>
  </p:custData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2" autoAdjust="0"/>
    <p:restoredTop sz="86355" autoAdjust="0"/>
  </p:normalViewPr>
  <p:slideViewPr>
    <p:cSldViewPr snapToGrid="0">
      <p:cViewPr>
        <p:scale>
          <a:sx n="70" d="100"/>
          <a:sy n="70" d="100"/>
        </p:scale>
        <p:origin x="-972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F0EA1-B8E7-4738-B2BC-9674E8B6116C}" type="datetimeFigureOut">
              <a:rPr lang="es-MX" smtClean="0"/>
              <a:t>22/11/2018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BD330-A2C7-4D6D-9A4B-B3C38D0F6B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3614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BD330-A2C7-4D6D-9A4B-B3C38D0F6B0E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6319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BD330-A2C7-4D6D-9A4B-B3C38D0F6B0E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2813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BD330-A2C7-4D6D-9A4B-B3C38D0F6B0E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9816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BD330-A2C7-4D6D-9A4B-B3C38D0F6B0E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2605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BD330-A2C7-4D6D-9A4B-B3C38D0F6B0E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750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BD330-A2C7-4D6D-9A4B-B3C38D0F6B0E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6972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BD330-A2C7-4D6D-9A4B-B3C38D0F6B0E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973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BD330-A2C7-4D6D-9A4B-B3C38D0F6B0E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1643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BD330-A2C7-4D6D-9A4B-B3C38D0F6B0E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7099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BD330-A2C7-4D6D-9A4B-B3C38D0F6B0E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1495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BD330-A2C7-4D6D-9A4B-B3C38D0F6B0E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7393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BD330-A2C7-4D6D-9A4B-B3C38D0F6B0E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1821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BD330-A2C7-4D6D-9A4B-B3C38D0F6B0E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7872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BD330-A2C7-4D6D-9A4B-B3C38D0F6B0E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8915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BD330-A2C7-4D6D-9A4B-B3C38D0F6B0E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6262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BD330-A2C7-4D6D-9A4B-B3C38D0F6B0E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9145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4F9D-FE52-4D37-A294-A6CC08E3FBC4}" type="datetimeFigureOut">
              <a:rPr lang="es-MX" smtClean="0"/>
              <a:t>22/11/2018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C9DB-CCA0-47C2-96FC-E6871E2F91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066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8D5B-EB0E-4032-816B-564D1D6595A7}" type="datetimeFigureOut">
              <a:rPr lang="es-MX" smtClean="0"/>
              <a:pPr/>
              <a:t>22/11/2018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FF69-29F9-4D2F-AEE2-792EC0CE7866}" type="slidenum">
              <a:rPr lang="es-MX" smtClean="0"/>
              <a:pPr/>
              <a:t>‹Nº›</a:t>
            </a:fld>
            <a:endParaRPr lang="es-MX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864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8D5B-EB0E-4032-816B-564D1D6595A7}" type="datetimeFigureOut">
              <a:rPr lang="es-MX" smtClean="0"/>
              <a:pPr/>
              <a:t>22/11/2018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FF69-29F9-4D2F-AEE2-792EC0CE7866}" type="slidenum">
              <a:rPr lang="es-MX" smtClean="0"/>
              <a:pPr/>
              <a:t>‹Nº›</a:t>
            </a:fld>
            <a:endParaRPr lang="es-MX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0059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arcador de texto 31"/>
          <p:cNvSpPr>
            <a:spLocks noGrp="1"/>
          </p:cNvSpPr>
          <p:nvPr>
            <p:ph type="body" sz="quarter" idx="11"/>
          </p:nvPr>
        </p:nvSpPr>
        <p:spPr>
          <a:xfrm>
            <a:off x="5221034" y="3720595"/>
            <a:ext cx="6461383" cy="272487"/>
          </a:xfrm>
          <a:ln>
            <a:noFill/>
          </a:ln>
        </p:spPr>
        <p:txBody>
          <a:bodyPr>
            <a:noAutofit/>
          </a:bodyPr>
          <a:lstStyle>
            <a:lvl1pPr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12"/>
          </p:nvPr>
        </p:nvSpPr>
        <p:spPr>
          <a:xfrm>
            <a:off x="5221034" y="3377936"/>
            <a:ext cx="6461383" cy="335422"/>
          </a:xfrm>
          <a:ln>
            <a:noFill/>
          </a:ln>
        </p:spPr>
        <p:txBody>
          <a:bodyPr>
            <a:noAutofit/>
          </a:bodyPr>
          <a:lstStyle>
            <a:lvl1pPr>
              <a:buNone/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1800" b="1">
                <a:solidFill>
                  <a:schemeClr val="tx2">
                    <a:lumMod val="75000"/>
                  </a:schemeClr>
                </a:solidFill>
              </a:defRPr>
            </a:lvl2pPr>
            <a:lvl3pPr>
              <a:buNone/>
              <a:defRPr sz="1800" b="1">
                <a:solidFill>
                  <a:schemeClr val="tx2">
                    <a:lumMod val="75000"/>
                  </a:schemeClr>
                </a:solidFill>
              </a:defRPr>
            </a:lvl3pPr>
            <a:lvl4pPr>
              <a:buNone/>
              <a:defRPr sz="1800" b="1">
                <a:solidFill>
                  <a:schemeClr val="tx2">
                    <a:lumMod val="75000"/>
                  </a:schemeClr>
                </a:solidFill>
              </a:defRPr>
            </a:lvl4pPr>
            <a:lvl5pPr>
              <a:buNone/>
              <a:defRPr sz="1800" b="1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5" name="Marcador de texto 31"/>
          <p:cNvSpPr>
            <a:spLocks noGrp="1"/>
          </p:cNvSpPr>
          <p:nvPr>
            <p:ph type="body" sz="quarter" idx="13"/>
          </p:nvPr>
        </p:nvSpPr>
        <p:spPr>
          <a:xfrm>
            <a:off x="5221034" y="4562421"/>
            <a:ext cx="6461383" cy="272487"/>
          </a:xfrm>
          <a:ln>
            <a:noFill/>
          </a:ln>
        </p:spPr>
        <p:txBody>
          <a:bodyPr>
            <a:noAutofit/>
          </a:bodyPr>
          <a:lstStyle>
            <a:lvl1pPr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6" name="Marcador de texto 33"/>
          <p:cNvSpPr>
            <a:spLocks noGrp="1"/>
          </p:cNvSpPr>
          <p:nvPr>
            <p:ph type="body" sz="quarter" idx="14"/>
          </p:nvPr>
        </p:nvSpPr>
        <p:spPr>
          <a:xfrm>
            <a:off x="5221034" y="4219762"/>
            <a:ext cx="6461383" cy="335422"/>
          </a:xfrm>
          <a:ln>
            <a:noFill/>
          </a:ln>
        </p:spPr>
        <p:txBody>
          <a:bodyPr>
            <a:noAutofit/>
          </a:bodyPr>
          <a:lstStyle>
            <a:lvl1pPr>
              <a:buNone/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1800" b="1">
                <a:solidFill>
                  <a:schemeClr val="tx2">
                    <a:lumMod val="75000"/>
                  </a:schemeClr>
                </a:solidFill>
              </a:defRPr>
            </a:lvl2pPr>
            <a:lvl3pPr>
              <a:buNone/>
              <a:defRPr sz="1800" b="1">
                <a:solidFill>
                  <a:schemeClr val="tx2">
                    <a:lumMod val="75000"/>
                  </a:schemeClr>
                </a:solidFill>
              </a:defRPr>
            </a:lvl3pPr>
            <a:lvl4pPr>
              <a:buNone/>
              <a:defRPr sz="1800" b="1">
                <a:solidFill>
                  <a:schemeClr val="tx2">
                    <a:lumMod val="75000"/>
                  </a:schemeClr>
                </a:solidFill>
              </a:defRPr>
            </a:lvl4pPr>
            <a:lvl5pPr>
              <a:buNone/>
              <a:defRPr sz="1800" b="1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4763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682624"/>
            <a:ext cx="10972800" cy="87416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2028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682624"/>
            <a:ext cx="10972800" cy="87416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2028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682624"/>
            <a:ext cx="10972800" cy="87416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2028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682624"/>
            <a:ext cx="10972800" cy="87416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202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8D5B-EB0E-4032-816B-564D1D6595A7}" type="datetimeFigureOut">
              <a:rPr lang="es-MX" smtClean="0"/>
              <a:pPr/>
              <a:t>22/11/2018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FF69-29F9-4D2F-AEE2-792EC0CE786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35335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8D5B-EB0E-4032-816B-564D1D6595A7}" type="datetimeFigureOut">
              <a:rPr lang="es-MX" smtClean="0"/>
              <a:pPr/>
              <a:t>22/11/2018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FF69-29F9-4D2F-AEE2-792EC0CE786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65874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8D5B-EB0E-4032-816B-564D1D6595A7}" type="datetimeFigureOut">
              <a:rPr lang="es-MX" smtClean="0"/>
              <a:pPr/>
              <a:t>22/11/2018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FF69-29F9-4D2F-AEE2-792EC0CE786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65433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8D5B-EB0E-4032-816B-564D1D6595A7}" type="datetimeFigureOut">
              <a:rPr lang="es-MX" smtClean="0"/>
              <a:pPr/>
              <a:t>22/11/2018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FF69-29F9-4D2F-AEE2-792EC0CE786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753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8D5B-EB0E-4032-816B-564D1D6595A7}" type="datetimeFigureOut">
              <a:rPr lang="es-MX" smtClean="0"/>
              <a:pPr/>
              <a:t>22/11/2018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FF69-29F9-4D2F-AEE2-792EC0CE786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0996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8D5B-EB0E-4032-816B-564D1D6595A7}" type="datetimeFigureOut">
              <a:rPr lang="es-MX" smtClean="0"/>
              <a:pPr/>
              <a:t>22/11/2018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FF69-29F9-4D2F-AEE2-792EC0CE786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3688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8D5B-EB0E-4032-816B-564D1D6595A7}" type="datetimeFigureOut">
              <a:rPr lang="es-MX" smtClean="0"/>
              <a:pPr/>
              <a:t>22/11/2018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FF69-29F9-4D2F-AEE2-792EC0CE7866}" type="slidenum">
              <a:rPr lang="es-MX" smtClean="0"/>
              <a:pPr/>
              <a:t>‹Nº›</a:t>
            </a:fld>
            <a:endParaRPr lang="es-MX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576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8D5B-EB0E-4032-816B-564D1D6595A7}" type="datetimeFigureOut">
              <a:rPr lang="es-MX" smtClean="0"/>
              <a:pPr/>
              <a:t>22/11/2018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FF69-29F9-4D2F-AEE2-792EC0CE7866}" type="slidenum">
              <a:rPr lang="es-MX" smtClean="0"/>
              <a:pPr/>
              <a:t>‹Nº›</a:t>
            </a:fld>
            <a:endParaRPr lang="es-MX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8301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48D5B-EB0E-4032-816B-564D1D6595A7}" type="datetimeFigureOut">
              <a:rPr lang="es-MX" smtClean="0"/>
              <a:pPr/>
              <a:t>22/11/2018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BFF69-29F9-4D2F-AEE2-792EC0CE786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0549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>
          <a:xfrm>
            <a:off x="5162041" y="2758504"/>
            <a:ext cx="6461383" cy="335422"/>
          </a:xfrm>
        </p:spPr>
        <p:txBody>
          <a:bodyPr/>
          <a:lstStyle/>
          <a:p>
            <a:r>
              <a:rPr lang="es-MX" sz="2800" dirty="0" smtClean="0">
                <a:solidFill>
                  <a:schemeClr val="bg1">
                    <a:lumMod val="50000"/>
                  </a:schemeClr>
                </a:solidFill>
              </a:rPr>
              <a:t>Inteligencia artificial </a:t>
            </a:r>
            <a:endParaRPr lang="es-MX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>
          <a:xfrm>
            <a:off x="5218833" y="3730646"/>
            <a:ext cx="6461383" cy="335422"/>
          </a:xfrm>
        </p:spPr>
        <p:txBody>
          <a:bodyPr/>
          <a:lstStyle/>
          <a:p>
            <a:pPr marL="0" indent="0"/>
            <a:r>
              <a:rPr lang="es-MX" sz="2800" dirty="0" smtClean="0">
                <a:solidFill>
                  <a:schemeClr val="bg1">
                    <a:lumMod val="50000"/>
                  </a:schemeClr>
                </a:solidFill>
              </a:rPr>
              <a:t>Conceptos básicos sobre la inteligencia artificial</a:t>
            </a:r>
            <a:r>
              <a:rPr lang="es-MX" sz="2800" dirty="0" smtClean="0">
                <a:solidFill>
                  <a:srgbClr val="FF00FF"/>
                </a:solidFill>
              </a:rPr>
              <a:t/>
            </a:r>
            <a:br>
              <a:rPr lang="es-MX" sz="2800" dirty="0" smtClean="0">
                <a:solidFill>
                  <a:srgbClr val="FF00FF"/>
                </a:solidFill>
              </a:rPr>
            </a:br>
            <a:endParaRPr lang="es-MX" sz="2800" dirty="0">
              <a:solidFill>
                <a:srgbClr val="FF00FF"/>
              </a:solidFill>
            </a:endParaRPr>
          </a:p>
        </p:txBody>
      </p:sp>
      <p:sp>
        <p:nvSpPr>
          <p:cNvPr id="2" name="1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MX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323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Bases de conocimiento</a:t>
            </a:r>
            <a:endParaRPr lang="es-MX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reglas son cláusulas que describen una acción dinámica relativa al dominio de los elementos. Su estructura está dada por un conjunto de condiciones denominado antecedentes y una acción a </a:t>
            </a:r>
            <a:r>
              <a:rPr lang="es-MX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tomar, </a:t>
            </a:r>
            <a:r>
              <a:rPr lang="es-MX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llamada consecuente, </a:t>
            </a:r>
            <a:r>
              <a:rPr lang="es-MX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ejemplo:  </a:t>
            </a:r>
            <a:r>
              <a:rPr lang="es-MX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la puerta </a:t>
            </a:r>
            <a:r>
              <a:rPr lang="es-MX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número </a:t>
            </a:r>
            <a:r>
              <a:rPr lang="es-MX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está </a:t>
            </a:r>
            <a:r>
              <a:rPr lang="es-MX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cerrada, </a:t>
            </a:r>
            <a:r>
              <a:rPr lang="es-MX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utilice la puerta 3</a:t>
            </a:r>
            <a:r>
              <a:rPr lang="es-MX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 algn="just">
              <a:buNone/>
            </a:pPr>
            <a:endParaRPr lang="es-MX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s-MX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hechos son cláusulas  que expresan parte del conocimiento. Se refiere al estado del Ser. Los hechos son datos o información que se tiene sobre una situación a considerar. </a:t>
            </a:r>
            <a:r>
              <a:rPr lang="es-MX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Ejemplo: </a:t>
            </a:r>
            <a:r>
              <a:rPr lang="es-MX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s-MX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 </a:t>
            </a:r>
            <a:r>
              <a:rPr lang="es-MX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motor está </a:t>
            </a:r>
            <a:r>
              <a:rPr lang="es-MX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funcionando.</a:t>
            </a:r>
          </a:p>
          <a:p>
            <a:pPr marL="0" indent="0" algn="just">
              <a:buNone/>
            </a:pPr>
            <a:endParaRPr lang="es-VE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  <a:defRPr/>
            </a:pPr>
            <a:r>
              <a:rPr lang="es-MX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objetivos son cláusulas  que expresan  lo que se desea demostrar. Un objetivo se puede resolver con hechos.</a:t>
            </a:r>
            <a:endParaRPr lang="es-VE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es-MX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MX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Ejemplo: </a:t>
            </a:r>
            <a:r>
              <a:rPr lang="es-MX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s-MX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 </a:t>
            </a:r>
            <a:r>
              <a:rPr lang="es-MX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objeto se puede levantar.</a:t>
            </a:r>
          </a:p>
          <a:p>
            <a:pPr marL="0" indent="0" algn="just">
              <a:buNone/>
            </a:pPr>
            <a:endParaRPr lang="es-VE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es-MX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66936" y="2524837"/>
            <a:ext cx="5125163" cy="25384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708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Recursivas</a:t>
            </a:r>
            <a:endParaRPr lang="es-MX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432619" y="1349478"/>
            <a:ext cx="53848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None/>
            </a:pPr>
            <a:r>
              <a:rPr lang="es-ES_tradnl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una </a:t>
            </a:r>
            <a:r>
              <a:rPr lang="es-ES_tradnl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técnica </a:t>
            </a:r>
            <a:r>
              <a:rPr lang="es-ES_tradnl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permite que una función se llame a </a:t>
            </a:r>
            <a:r>
              <a:rPr lang="es-ES_tradnl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sí </a:t>
            </a:r>
            <a:r>
              <a:rPr lang="es-ES_tradnl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misma.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None/>
            </a:pPr>
            <a:endParaRPr lang="es-ES_tradnl" altLang="es-MX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None/>
            </a:pPr>
            <a:r>
              <a:rPr lang="es-ES_tradnl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 </a:t>
            </a:r>
            <a:r>
              <a:rPr lang="es-ES_tradnl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Recursivos aquellos algoritmos que, estando encapsulados dentro de una función, son llamados desde ella misma una y otra vez, en contraposición a los algoritmos iterativos que hacen uso de bucles </a:t>
            </a:r>
            <a:r>
              <a:rPr lang="es-ES_tradnl" altLang="es-MX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While</a:t>
            </a:r>
            <a:r>
              <a:rPr lang="es-ES_tradnl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ES_tradnl" altLang="es-MX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Do-while</a:t>
            </a:r>
            <a:r>
              <a:rPr lang="es-ES_tradnl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ES_tradnl" altLang="es-MX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es-ES_tradnl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ES_tradnl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etc.</a:t>
            </a:r>
            <a:endParaRPr lang="es-ES" altLang="es-MX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MX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626" y="1675343"/>
            <a:ext cx="6438084" cy="376045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553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579385"/>
            <a:ext cx="10972800" cy="874168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Reglas recursivas</a:t>
            </a:r>
            <a:endParaRPr lang="es-MX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535857" y="1231490"/>
            <a:ext cx="5384800" cy="4525963"/>
          </a:xfrm>
        </p:spPr>
        <p:txBody>
          <a:bodyPr>
            <a:noAutofit/>
          </a:bodyPr>
          <a:lstStyle/>
          <a:p>
            <a:pPr marL="0" indent="0" algn="just">
              <a:spcBef>
                <a:spcPct val="50000"/>
              </a:spcBef>
              <a:buNone/>
            </a:pPr>
            <a:r>
              <a:rPr lang="es-ES_tradnl" altLang="es-MX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que una función recursiva sea válida, la referencia a sí misma debe ser relativamente más sencilla que el caso considerado.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es-ES_tradnl" altLang="es-MX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un algoritmo recursivo distinguimos como mínimo 2 partes: </a:t>
            </a:r>
            <a:endParaRPr lang="es-ES_tradnl" altLang="es-MX" sz="20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es-ES_tradnl" altLang="es-MX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Caso base</a:t>
            </a:r>
            <a:r>
              <a:rPr lang="es-ES_tradnl" altLang="es-MX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es donde </a:t>
            </a:r>
            <a:r>
              <a:rPr lang="es-ES_tradnl" altLang="es-MX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problema puede resolverse sin tener que hacer uso de una nueva llamada a sí mismo. Evita la continuación indefinida de las partes recursivas</a:t>
            </a:r>
            <a:r>
              <a:rPr lang="es-ES_tradnl" altLang="es-MX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es-ES_tradnl" altLang="es-MX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Parte </a:t>
            </a:r>
            <a:r>
              <a:rPr lang="es-ES_tradnl" altLang="es-MX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puramente recursiva</a:t>
            </a:r>
            <a:r>
              <a:rPr lang="es-ES_tradnl" altLang="es-MX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es-MX" altLang="es-MX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MX" altLang="es-MX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 solución que involucra volver a utilizar la función original.</a:t>
            </a:r>
            <a:endParaRPr lang="es-ES_tradnl" altLang="es-MX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116" y="1694311"/>
            <a:ext cx="5994400" cy="358927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763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Factibilidad de la recursividad</a:t>
            </a:r>
            <a:endParaRPr lang="es-MX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Factible</a:t>
            </a:r>
            <a:endParaRPr lang="es-MX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simplificar el código.</a:t>
            </a:r>
          </a:p>
          <a:p>
            <a:pPr algn="just"/>
            <a:r>
              <a:rPr 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Cuando la estructura de datos es recursiva. Ejemplo: árbol.</a:t>
            </a:r>
            <a:endParaRPr lang="es-MX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just"/>
            <a:r>
              <a:rPr 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factible</a:t>
            </a:r>
            <a:endParaRPr lang="es-MX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664335" cy="3951288"/>
          </a:xfrm>
        </p:spPr>
        <p:txBody>
          <a:bodyPr/>
          <a:lstStyle/>
          <a:p>
            <a:pPr algn="just"/>
            <a:r>
              <a:rPr 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Cuando los métodos usen arreglos largos.</a:t>
            </a:r>
          </a:p>
          <a:p>
            <a:pPr algn="just"/>
            <a:r>
              <a:rPr 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Cuando el método cambia de manera impredecible de campos.</a:t>
            </a:r>
          </a:p>
          <a:p>
            <a:pPr algn="just"/>
            <a:r>
              <a:rPr 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Cuando las iteraciones sean la mejor opción.</a:t>
            </a:r>
            <a:endParaRPr lang="es-MX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671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Átomos</a:t>
            </a:r>
            <a:endParaRPr lang="es-MX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</a:t>
            </a:r>
            <a:r>
              <a:rPr 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expresión </a:t>
            </a:r>
            <a:r>
              <a:rPr 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más </a:t>
            </a:r>
            <a:r>
              <a:rPr 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pequeña a </a:t>
            </a:r>
            <a:r>
              <a:rPr 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que </a:t>
            </a:r>
            <a:r>
              <a:rPr 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le puede asignar un valor de verdad.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0796" y="2169995"/>
            <a:ext cx="5160692" cy="323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235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Variables</a:t>
            </a:r>
            <a:endParaRPr lang="es-MX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Está </a:t>
            </a:r>
            <a:r>
              <a:rPr 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formada por un espacio en el sistema de almacenaje </a:t>
            </a:r>
            <a:r>
              <a:rPr 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</a:t>
            </a:r>
            <a:r>
              <a:rPr 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nombre simbólico (un identificador</a:t>
            </a:r>
            <a:r>
              <a:rPr 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r>
              <a:rPr 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está asociado a dicho espacio. Ese espacio contiene una cantidad o información conocida o desconocida, es </a:t>
            </a:r>
            <a:r>
              <a:rPr 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decir, </a:t>
            </a:r>
            <a:r>
              <a:rPr 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 valor. </a:t>
            </a:r>
          </a:p>
        </p:txBody>
      </p:sp>
      <p:pic>
        <p:nvPicPr>
          <p:cNvPr id="7" name="Marcador de contenido 6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520048"/>
            <a:ext cx="5384800" cy="268626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872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Frase</a:t>
            </a:r>
            <a:endParaRPr lang="es-MX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4294967295"/>
          </p:nvPr>
        </p:nvSpPr>
        <p:spPr>
          <a:xfrm>
            <a:off x="4351338" y="1570038"/>
            <a:ext cx="7840662" cy="4525962"/>
          </a:xfrm>
        </p:spPr>
        <p:txBody>
          <a:bodyPr/>
          <a:lstStyle/>
          <a:p>
            <a:pPr marL="0" indent="0" algn="ctr">
              <a:buNone/>
            </a:pPr>
            <a:r>
              <a:rPr lang="es-ES" i="1" dirty="0" smtClean="0"/>
              <a:t>“La </a:t>
            </a:r>
            <a:r>
              <a:rPr lang="es-ES" i="1" dirty="0"/>
              <a:t>inteligencia consiste no </a:t>
            </a:r>
            <a:r>
              <a:rPr lang="es-ES" i="1" dirty="0" smtClean="0"/>
              <a:t>solo </a:t>
            </a:r>
            <a:r>
              <a:rPr lang="es-ES" i="1" dirty="0"/>
              <a:t>en el conocimiento, sino también en la destreza de aplicar los conocimientos en la </a:t>
            </a:r>
            <a:r>
              <a:rPr lang="es-ES" i="1" dirty="0" smtClean="0"/>
              <a:t>práctica”</a:t>
            </a:r>
          </a:p>
          <a:p>
            <a:pPr marL="0" indent="0" algn="ctr">
              <a:buNone/>
            </a:pPr>
            <a:endParaRPr lang="es-ES" i="1" dirty="0"/>
          </a:p>
          <a:p>
            <a:pPr marL="0" indent="0" algn="r">
              <a:buNone/>
            </a:pPr>
            <a:r>
              <a:rPr lang="es-ES" b="1" i="1" dirty="0" smtClean="0"/>
              <a:t>Aristóteles</a:t>
            </a:r>
            <a:endParaRPr lang="es-MX" b="1" i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57338" y="2037706"/>
            <a:ext cx="2304978" cy="3401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88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Keyword </a:t>
            </a:r>
            <a:endParaRPr lang="es-MX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" t="13624"/>
          <a:stretch/>
        </p:blipFill>
        <p:spPr>
          <a:xfrm>
            <a:off x="0" y="1557338"/>
            <a:ext cx="10972800" cy="467995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13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Inteligencia</a:t>
            </a:r>
            <a:endParaRPr lang="es-MX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la capacidad de resolver problemas. </a:t>
            </a:r>
          </a:p>
          <a:p>
            <a:pPr marL="0" indent="0">
              <a:buNone/>
            </a:pPr>
            <a:endParaRPr lang="es-MX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Signos de inteligencia:</a:t>
            </a:r>
          </a:p>
          <a:p>
            <a:pPr>
              <a:spcBef>
                <a:spcPct val="40000"/>
              </a:spcBef>
            </a:pPr>
            <a:r>
              <a:rPr lang="es-ES_tradnl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Aprender de la </a:t>
            </a:r>
            <a:r>
              <a:rPr lang="es-ES_tradnl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experiencia.</a:t>
            </a:r>
            <a:endParaRPr lang="es-ES_tradnl" altLang="es-MX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40000"/>
              </a:spcBef>
            </a:pPr>
            <a:r>
              <a:rPr lang="es-ES_tradnl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Encontrar sentido a mensajes </a:t>
            </a:r>
            <a:r>
              <a:rPr lang="es-ES_tradnl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ambiguos. </a:t>
            </a:r>
            <a:endParaRPr lang="es-ES_tradnl" altLang="es-MX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40000"/>
              </a:spcBef>
            </a:pPr>
            <a:r>
              <a:rPr lang="es-ES_tradnl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Responder rápidamente a situaciones nuevas.</a:t>
            </a:r>
          </a:p>
          <a:p>
            <a:pPr>
              <a:spcBef>
                <a:spcPct val="40000"/>
              </a:spcBef>
            </a:pPr>
            <a:r>
              <a:rPr lang="es-ES_tradnl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Entender e inferir en forma racional.</a:t>
            </a:r>
          </a:p>
          <a:p>
            <a:pPr>
              <a:spcBef>
                <a:spcPct val="40000"/>
              </a:spcBef>
            </a:pPr>
            <a:r>
              <a:rPr lang="es-ES_tradnl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Aplicar </a:t>
            </a:r>
            <a:r>
              <a:rPr lang="es-ES_tradnl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conocimiento </a:t>
            </a:r>
            <a:r>
              <a:rPr lang="es-ES_tradnl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manipular el medio que nos rodea.</a:t>
            </a:r>
          </a:p>
          <a:p>
            <a:pPr>
              <a:spcBef>
                <a:spcPct val="40000"/>
              </a:spcBef>
            </a:pPr>
            <a:r>
              <a:rPr lang="es-ES_tradnl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Aplicar y adquirir conocimiento nuevo.</a:t>
            </a:r>
          </a:p>
          <a:p>
            <a:pPr>
              <a:spcBef>
                <a:spcPct val="40000"/>
              </a:spcBef>
            </a:pPr>
            <a:r>
              <a:rPr lang="es-ES_tradnl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Pensar y razonar.</a:t>
            </a:r>
            <a:endParaRPr lang="es-ES" altLang="es-MX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es-MX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03" y="2119503"/>
            <a:ext cx="5378594" cy="348735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222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Inteligencia artificial</a:t>
            </a:r>
            <a:endParaRPr lang="es-MX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aquella </a:t>
            </a:r>
            <a:r>
              <a:rPr lang="es-ES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“inteligencia” exhibida por “cientefactos” o artefactos científicos construidos por humanos, o </a:t>
            </a:r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sea, </a:t>
            </a:r>
            <a:r>
              <a:rPr lang="es-ES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dice que un sistema artificial posee inteligencia cuando es capaz de llevar a cabo tareas que, si fuesen realizadas por un humano, se diría de </a:t>
            </a:r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éste </a:t>
            </a:r>
            <a:r>
              <a:rPr lang="es-ES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es inteligente</a:t>
            </a:r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s-ES" altLang="es-MX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es-MX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656512" y="2939256"/>
            <a:ext cx="2466975" cy="1847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157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IA</a:t>
            </a:r>
            <a:endParaRPr lang="es-MX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Ciencia.</a:t>
            </a:r>
            <a:r>
              <a:rPr lang="es-ES" altLang="es-MX" dirty="0">
                <a:solidFill>
                  <a:srgbClr val="FF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endParaRPr lang="es-ES" altLang="es-MX" dirty="0" smtClean="0">
              <a:solidFill>
                <a:srgbClr val="FF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Intento.</a:t>
            </a:r>
          </a:p>
          <a:p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Crear </a:t>
            </a:r>
            <a:r>
              <a:rPr lang="es-ES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programas para </a:t>
            </a:r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máquinas. </a:t>
            </a:r>
            <a:endParaRPr lang="es-ES" altLang="es-MX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Imitar.</a:t>
            </a:r>
            <a:r>
              <a:rPr lang="es-ES" altLang="es-MX" dirty="0">
                <a:solidFill>
                  <a:srgbClr val="FF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  <a:p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Comportamiento.</a:t>
            </a:r>
            <a:r>
              <a:rPr lang="es-ES" altLang="es-MX" dirty="0">
                <a:solidFill>
                  <a:srgbClr val="FF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Comprensión.</a:t>
            </a:r>
            <a:r>
              <a:rPr lang="es-ES" altLang="es-MX" dirty="0">
                <a:solidFill>
                  <a:srgbClr val="FF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Humano.</a:t>
            </a:r>
            <a:r>
              <a:rPr lang="es-ES" altLang="es-MX" dirty="0">
                <a:solidFill>
                  <a:srgbClr val="FF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  <a:p>
            <a:endParaRPr lang="es-ES" altLang="es-MX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Capacidad </a:t>
            </a:r>
            <a:r>
              <a:rPr lang="es-ES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aprender.</a:t>
            </a:r>
          </a:p>
          <a:p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Capacidad </a:t>
            </a:r>
            <a:r>
              <a:rPr lang="es-ES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reconocer.</a:t>
            </a:r>
          </a:p>
          <a:p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Capacidad </a:t>
            </a:r>
            <a:r>
              <a:rPr lang="es-ES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pensar.</a:t>
            </a:r>
            <a:r>
              <a:rPr lang="es-ES" altLang="es-MX" dirty="0">
                <a:solidFill>
                  <a:srgbClr val="FF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endParaRPr lang="es-MX" dirty="0">
              <a:solidFill>
                <a:srgbClr val="FF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¿Arte, </a:t>
            </a:r>
            <a:r>
              <a:rPr lang="es-ES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religión?</a:t>
            </a:r>
          </a:p>
          <a:p>
            <a:pPr marL="0" indent="0">
              <a:buNone/>
            </a:pPr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¿Se logrará </a:t>
            </a:r>
            <a:r>
              <a:rPr lang="es-ES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alguna vez</a:t>
            </a:r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0" indent="0">
              <a:buNone/>
            </a:pPr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¿Software o </a:t>
            </a:r>
            <a:r>
              <a:rPr lang="es-ES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hardware</a:t>
            </a:r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0" indent="0">
              <a:buNone/>
            </a:pPr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¿Simulación o </a:t>
            </a:r>
            <a:r>
              <a:rPr lang="es-ES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imitación</a:t>
            </a:r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0" indent="0">
              <a:buNone/>
            </a:pPr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¿Comportamiento = </a:t>
            </a:r>
            <a:r>
              <a:rPr lang="es-ES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acción</a:t>
            </a:r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0" indent="0">
              <a:buNone/>
            </a:pPr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¿Compresión = </a:t>
            </a:r>
            <a:r>
              <a:rPr lang="es-ES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pensamiento</a:t>
            </a:r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0" indent="0">
              <a:buNone/>
            </a:pPr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¿Cómo piensan </a:t>
            </a:r>
            <a:r>
              <a:rPr lang="es-ES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actúan los humanos</a:t>
            </a:r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0" indent="0">
              <a:buNone/>
            </a:pPr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¿Memorizar o </a:t>
            </a:r>
            <a:r>
              <a:rPr lang="es-ES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aprender?</a:t>
            </a:r>
          </a:p>
          <a:p>
            <a:pPr marL="0" indent="0">
              <a:buNone/>
            </a:pPr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¿Igual o </a:t>
            </a:r>
            <a:r>
              <a:rPr lang="es-ES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parecido</a:t>
            </a:r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0" indent="0">
              <a:buNone/>
            </a:pPr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¿Lógica?</a:t>
            </a:r>
            <a:endParaRPr lang="es-ES" altLang="es-MX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es-MX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748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es-MX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Técnicas de la IA</a:t>
            </a:r>
            <a:endParaRPr lang="es-MX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Sistemas </a:t>
            </a:r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basados </a:t>
            </a:r>
            <a:r>
              <a:rPr lang="es-ES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conocimiento</a:t>
            </a:r>
            <a:r>
              <a:rPr lang="es-ES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es-ES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Visión </a:t>
            </a:r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computacional.</a:t>
            </a:r>
            <a:endParaRPr lang="es-ES" altLang="es-MX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Procesamiento de </a:t>
            </a:r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voz </a:t>
            </a:r>
            <a:r>
              <a:rPr lang="es-ES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</a:t>
            </a:r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lenguaje </a:t>
            </a:r>
            <a:r>
              <a:rPr lang="es-ES" altLang="es-MX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atural.</a:t>
            </a:r>
            <a:endParaRPr lang="es-ES" altLang="es-MX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Lógica </a:t>
            </a:r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difusa.</a:t>
            </a:r>
            <a:endParaRPr lang="es-ES" altLang="es-MX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Redes </a:t>
            </a:r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neuronales.</a:t>
            </a:r>
            <a:endParaRPr lang="es-ES" altLang="es-MX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Computación </a:t>
            </a:r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evolutiva.</a:t>
            </a:r>
            <a:endParaRPr lang="es-ES" altLang="es-MX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Sistemas </a:t>
            </a:r>
            <a:r>
              <a:rPr lang="es-ES" altLang="es-MX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ultiagente.</a:t>
            </a:r>
            <a:endParaRPr lang="es-ES" altLang="es-MX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Robótica.</a:t>
            </a:r>
            <a:endParaRPr lang="es-ES" altLang="es-MX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Aprendizaje </a:t>
            </a:r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mecánico</a:t>
            </a:r>
            <a:r>
              <a:rPr lang="es-ES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es-ES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Técnicas </a:t>
            </a:r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heurísticas </a:t>
            </a:r>
            <a:r>
              <a:rPr lang="es-ES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(recocido simulado</a:t>
            </a:r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es-ES" altLang="es-MX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042150" y="2518347"/>
            <a:ext cx="4456848" cy="23684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834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es-MX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Modelos inspirados en la naturaleza</a:t>
            </a:r>
            <a:endParaRPr lang="es-MX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609600" y="1600200"/>
            <a:ext cx="10972800" cy="4525963"/>
          </a:xfrm>
        </p:spPr>
        <p:txBody>
          <a:bodyPr>
            <a:normAutofit/>
          </a:bodyPr>
          <a:lstStyle/>
          <a:p>
            <a:pPr algn="just"/>
            <a:r>
              <a:rPr lang="es-PE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Neuronas</a:t>
            </a:r>
            <a:r>
              <a:rPr lang="es-PE" altLang="es-MX" dirty="0">
                <a:solidFill>
                  <a:srgbClr val="FF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es-PE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PE" altLang="es-MX" dirty="0">
                <a:solidFill>
                  <a:schemeClr val="tx1"/>
                </a:solidFill>
                <a:latin typeface="Wingdings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es-PE" altLang="es-MX" dirty="0">
                <a:solidFill>
                  <a:srgbClr val="FF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s-PE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 </a:t>
            </a:r>
            <a:r>
              <a:rPr lang="es-PE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neuronal</a:t>
            </a:r>
            <a:endParaRPr lang="es-PE" altLang="es-MX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PE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Evolución </a:t>
            </a:r>
            <a:r>
              <a:rPr lang="es-PE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natural</a:t>
            </a:r>
            <a:r>
              <a:rPr lang="es-PE" altLang="es-MX" dirty="0">
                <a:solidFill>
                  <a:srgbClr val="FF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s-PE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PE" altLang="es-MX" dirty="0">
                <a:solidFill>
                  <a:schemeClr val="tx1"/>
                </a:solidFill>
                <a:latin typeface="Wingdings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es-PE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PE" altLang="es-MX" dirty="0">
                <a:solidFill>
                  <a:srgbClr val="FF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s-PE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Algoritmo genético</a:t>
            </a:r>
          </a:p>
          <a:p>
            <a:pPr algn="just"/>
            <a:r>
              <a:rPr lang="es-PE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Experiencia</a:t>
            </a:r>
            <a:r>
              <a:rPr lang="es-PE" altLang="es-MX" dirty="0">
                <a:solidFill>
                  <a:srgbClr val="FF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s-PE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PE" altLang="es-MX" dirty="0" smtClean="0">
                <a:solidFill>
                  <a:srgbClr val="FF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s-PE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PE" altLang="es-MX" dirty="0" smtClean="0">
                <a:solidFill>
                  <a:schemeClr val="tx1"/>
                </a:solidFill>
                <a:latin typeface="Wingdings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es-PE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PE" altLang="es-MX" dirty="0">
                <a:solidFill>
                  <a:srgbClr val="FF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s-PE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</a:t>
            </a:r>
            <a:r>
              <a:rPr lang="es-PE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experto</a:t>
            </a:r>
            <a:endParaRPr lang="es-PE" altLang="es-MX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PE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Razonamiento</a:t>
            </a:r>
            <a:r>
              <a:rPr lang="es-PE" altLang="es-MX" dirty="0">
                <a:solidFill>
                  <a:srgbClr val="FF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s-PE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PE" altLang="es-MX" dirty="0">
                <a:solidFill>
                  <a:schemeClr val="tx1"/>
                </a:solidFill>
                <a:latin typeface="Wingdings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es-PE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PE" altLang="es-MX" dirty="0">
                <a:solidFill>
                  <a:srgbClr val="FF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s-PE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Lógica </a:t>
            </a:r>
            <a:r>
              <a:rPr lang="es-PE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difusa</a:t>
            </a:r>
            <a:endParaRPr lang="es-PE" altLang="es-MX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ES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Hormigas</a:t>
            </a:r>
            <a:r>
              <a:rPr lang="es-ES" altLang="es-MX" dirty="0">
                <a:solidFill>
                  <a:srgbClr val="FF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es-ES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PE" altLang="es-MX" dirty="0">
                <a:solidFill>
                  <a:schemeClr val="tx1"/>
                </a:solidFill>
                <a:latin typeface="Wingdings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es-ES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MX" dirty="0">
                <a:solidFill>
                  <a:srgbClr val="FF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s-ES" alt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Colonia de </a:t>
            </a:r>
            <a:r>
              <a:rPr lang="es-ES" alt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hormigas</a:t>
            </a:r>
            <a:endParaRPr lang="es-PE" altLang="es-MX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es-MX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67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Naturaleza de la inteligencia artificial</a:t>
            </a:r>
            <a:endParaRPr lang="es-MX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 fontAlgn="base">
              <a:buNone/>
            </a:pPr>
            <a:r>
              <a:rPr 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bjetivos </a:t>
            </a:r>
            <a:r>
              <a:rPr 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generales:</a:t>
            </a:r>
          </a:p>
          <a:p>
            <a:pPr fontAlgn="base"/>
            <a:r>
              <a:rPr 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análisis teórico de las posibles explicaciones del comportamiento inteligente.</a:t>
            </a:r>
          </a:p>
          <a:p>
            <a:pPr fontAlgn="base"/>
            <a:r>
              <a:rPr 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explicación de habilidades mentales humanas.</a:t>
            </a:r>
          </a:p>
          <a:p>
            <a:pPr fontAlgn="base"/>
            <a:r>
              <a:rPr lang="es-MX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construcción de artefactos </a:t>
            </a:r>
            <a:r>
              <a:rPr lang="es-MX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inteligentes (computadoras).</a:t>
            </a:r>
            <a:endParaRPr lang="es-MX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es-MX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https://encrypted-tbn3.gstatic.com/images?q=tbn:ANd9GcSUcA2v9JGjGD-MqP8YuDH1GpGrrzJ_lmPsXQvmfQZeiRKECZszkw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888" y="1978925"/>
            <a:ext cx="50101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369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Diferencia actual entre inteligencia natural y artificial</a:t>
            </a:r>
            <a:endParaRPr lang="es-MX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80732431"/>
              </p:ext>
            </p:extLst>
          </p:nvPr>
        </p:nvGraphicFramePr>
        <p:xfrm>
          <a:off x="436729" y="2296236"/>
          <a:ext cx="10972800" cy="3327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57600"/>
                <a:gridCol w="3657600"/>
                <a:gridCol w="3657600"/>
              </a:tblGrid>
              <a:tr h="298938">
                <a:tc>
                  <a:txBody>
                    <a:bodyPr/>
                    <a:lstStyle/>
                    <a:p>
                      <a:r>
                        <a:rPr lang="es-MX" dirty="0" smtClean="0"/>
                        <a:t>Atributos de capacidad de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Natural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Artificial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Usar detectores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Alta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Baja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Ser creativo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Baja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Aprender de la experiencia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Baja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Adaptación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Adquirir experiencia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Baja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dirty="0" smtClean="0"/>
                        <a:t>Cálculos</a:t>
                      </a:r>
                      <a:r>
                        <a:rPr lang="es-MX" baseline="0" dirty="0" smtClean="0"/>
                        <a:t> complejos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Baja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Alta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Transferir información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Baja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Alta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Rapidez y exactitud en cálculos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Baja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Alta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482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6"/>
  <p:tag name="ARTICULATE_DESIGN_ID_TEMA DE OFFICE" val="IvYUpKVR"/>
  <p:tag name="ARTICULATE_PRESENTER_VERSION" val="8"/>
  <p:tag name="ARTICULATE_PROJECT_CHECK" val="0"/>
  <p:tag name="ARTICULATE_REFERENCE_ID" val="7b8af528-371f-49eb-8474-2e42df741ec8"/>
  <p:tag name="ARTICULATE_REFERENCE_TYPE_1" val="1"/>
  <p:tag name="ARTICULATE_REFERENCE_1" val="C:\Users\eramirlo\Downloads\Unidad1.pdf"/>
  <p:tag name="ARTICULATE_REFERENCE_TITLE_1" val="Unidad1"/>
  <p:tag name="ARTICULATE_REFERENCE_ID_1" val="19c72263-f3bd-4cc9-a9e0-795f09af3715"/>
  <p:tag name="ARTICULATE_REFERENCE_COUNT" val="1"/>
  <p:tag name="ARTICULATE_REFERENCE_DESCRIPTION" val="Descarga la presentación: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4654794-c:\users\eramirlo\downloads\unidad1.pptx"/>
  <p:tag name="ARTICULATE_USED_PAGE_ORIENTATION" val="1"/>
  <p:tag name="ARTICULATE_USED_PAGE_SIZE" val="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LOCK_SLIDE" val="0"/>
  <p:tag name="ARTICULATE_SLIDE_THUMBNAIL_REFRESH" val="1"/>
  <p:tag name="ARTICULATE_NAV_LEVEL" val="1"/>
  <p:tag name="ARTICULATE_TOC_EXPANDED" val="True"/>
  <p:tag name="ARTICULATE_SLIDE_PRESENTER_GUID" val="55761bd8-f90a-4c50-918b-bfa9338f7b41"/>
  <p:tag name="ARTICULATE_SLIDE_PAUSE" val="0"/>
  <p:tag name="ARTICULATE_HIDE_SLIDE" val="0"/>
  <p:tag name="ARTICULATE_PLAYER_CONTROL_PREVIOUS" val="True"/>
  <p:tag name="ARTICULATE_PLAYER_CONTROL_NEXT" val="True"/>
  <p:tag name="ARTICULATE_USED_LAYOUT" val="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LOCK_SLIDE" val="0"/>
  <p:tag name="ARTICULATE_NAV_LEVEL" val="1"/>
  <p:tag name="ARTICULATE_TOC_EXPANDED" val="True"/>
  <p:tag name="ARTICULATE_SLIDE_PRESENTER_GUID" val="55761bd8-f90a-4c50-918b-bfa9338f7b41"/>
  <p:tag name="ARTICULATE_SLIDE_PAUSE" val="0"/>
  <p:tag name="ARTICULATE_HIDE_SLIDE" val="0"/>
  <p:tag name="ARTICULATE_PLAYER_CONTROL_PREVIOUS" val="True"/>
  <p:tag name="ARTICULATE_PLAYER_CONTROL_NEXT" val="True"/>
  <p:tag name="ARTICULATE_SLIDE_THUMBNAIL_REFRESH" val="1"/>
  <p:tag name="ARTICULATE_USED_LAYOUT" val="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LOCK_SLIDE" val="0"/>
  <p:tag name="ARTICULATE_SLIDE_THUMBNAIL_REFRESH" val="1"/>
  <p:tag name="ARTICULATE_NAV_LEVEL" val="1"/>
  <p:tag name="ARTICULATE_TOC_EXPANDED" val="True"/>
  <p:tag name="ARTICULATE_SLIDE_PRESENTER_GUID" val="55761bd8-f90a-4c50-918b-bfa9338f7b41"/>
  <p:tag name="ARTICULATE_SLIDE_PAUSE" val="0"/>
  <p:tag name="ARTICULATE_HIDE_SLIDE" val="0"/>
  <p:tag name="ARTICULATE_PLAYER_CONTROL_PREVIOUS" val="True"/>
  <p:tag name="ARTICULATE_PLAYER_CONTROL_NEXT" val="True"/>
  <p:tag name="ARTICULATE_USED_LAYOUT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LOCK_SLIDE" val="0"/>
  <p:tag name="ARTICULATE_SLIDE_THUMBNAIL_REFRESH" val="1"/>
  <p:tag name="ARTICULATE_NAV_LEVEL" val="1"/>
  <p:tag name="ARTICULATE_TOC_EXPANDED" val="True"/>
  <p:tag name="ARTICULATE_SLIDE_PRESENTER_GUID" val="55761bd8-f90a-4c50-918b-bfa9338f7b41"/>
  <p:tag name="ARTICULATE_SLIDE_PAUSE" val="0"/>
  <p:tag name="ARTICULATE_HIDE_SLIDE" val="0"/>
  <p:tag name="ARTICULATE_PLAYER_CONTROL_PREVIOUS" val="True"/>
  <p:tag name="ARTICULATE_PLAYER_CONTROL_NEXT" val="True"/>
  <p:tag name="ARTICULATE_USED_LAYOUT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LOCK_SLIDE" val="0"/>
  <p:tag name="ARTICULATE_SLIDE_THUMBNAIL_REFRESH" val="1"/>
  <p:tag name="ARTICULATE_NAV_LEVEL" val="1"/>
  <p:tag name="ARTICULATE_TOC_EXPANDED" val="True"/>
  <p:tag name="ARTICULATE_SLIDE_PRESENTER_GUID" val="55761bd8-f90a-4c50-918b-bfa9338f7b41"/>
  <p:tag name="ARTICULATE_SLIDE_PAUSE" val="0"/>
  <p:tag name="ARTICULATE_HIDE_SLIDE" val="0"/>
  <p:tag name="ARTICULATE_PLAYER_CONTROL_PREVIOUS" val="True"/>
  <p:tag name="ARTICULATE_PLAYER_CONTROL_NEXT" val="True"/>
  <p:tag name="ARTICULATE_USED_LAYOUT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LOCK_SLIDE" val="0"/>
  <p:tag name="ARTICULATE_SLIDE_THUMBNAIL_REFRESH" val="1"/>
  <p:tag name="ARTICULATE_NAV_LEVEL" val="1"/>
  <p:tag name="ARTICULATE_TOC_EXPANDED" val="True"/>
  <p:tag name="ARTICULATE_SLIDE_PRESENTER_GUID" val="55761bd8-f90a-4c50-918b-bfa9338f7b41"/>
  <p:tag name="ARTICULATE_SLIDE_PAUSE" val="0"/>
  <p:tag name="ARTICULATE_HIDE_SLIDE" val="0"/>
  <p:tag name="ARTICULATE_PLAYER_CONTROL_PREVIOUS" val="True"/>
  <p:tag name="ARTICULATE_PLAYER_CONTROL_NEXT" val="True"/>
  <p:tag name="ARTICULATE_USED_LAYOUT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LOCK_SLIDE" val="0"/>
  <p:tag name="ARTICULATE_NAV_LEVEL" val="1"/>
  <p:tag name="ARTICULATE_TOC_EXPANDED" val="True"/>
  <p:tag name="ARTICULATE_SLIDE_PRESENTER_GUID" val="55761bd8-f90a-4c50-918b-bfa9338f7b41"/>
  <p:tag name="ARTICULATE_SLIDE_PAUSE" val="0"/>
  <p:tag name="ARTICULATE_HIDE_SLIDE" val="0"/>
  <p:tag name="ARTICULATE_PLAYER_CONTROL_PREVIOUS" val="True"/>
  <p:tag name="ARTICULATE_PLAYER_CONTROL_NEXT" val="True"/>
  <p:tag name="ARTICULATE_SLIDE_THUMBNAIL_REFRESH" val="1"/>
  <p:tag name="ARTICULATE_USED_LAYOUT" val="1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ARTICULATE_LOCK_SLIDE" val="0"/>
  <p:tag name="ARTICULATE_SLIDE_THUMBNAIL_REFRESH" val="1"/>
  <p:tag name="ARTICULATE_NAV_LEVEL" val="1"/>
  <p:tag name="ARTICULATE_TOC_EXPANDED" val="True"/>
  <p:tag name="ARTICULATE_SLIDE_PRESENTER_GUID" val="55761bd8-f90a-4c50-918b-bfa9338f7b41"/>
  <p:tag name="ARTICULATE_SLIDE_PAUSE" val="0"/>
  <p:tag name="ARTICULATE_HIDE_SLIDE" val="0"/>
  <p:tag name="ARTICULATE_PLAYER_CONTROL_PREVIOUS" val="True"/>
  <p:tag name="ARTICULATE_PLAYER_CONTROL_NEXT" val="True"/>
  <p:tag name="ARTICULATE_USED_LAYOUT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9"/>
  <p:tag name="ARTICULATE_LOCK_SLIDE" val="0"/>
  <p:tag name="ARTICULATE_NAV_LEVEL" val="1"/>
  <p:tag name="ARTICULATE_TOC_EXPANDED" val="True"/>
  <p:tag name="ARTICULATE_SLIDE_PRESENTER_GUID" val="55761bd8-f90a-4c50-918b-bfa9338f7b41"/>
  <p:tag name="ARTICULATE_SLIDE_PAUSE" val="0"/>
  <p:tag name="ARTICULATE_HIDE_SLIDE" val="0"/>
  <p:tag name="ARTICULATE_PLAYER_CONTROL_PREVIOUS" val="True"/>
  <p:tag name="ARTICULATE_PLAYER_CONTROL_NEXT" val="True"/>
  <p:tag name="ARTICULATE_SLIDE_THUMBNAIL_REFRESH" val="1"/>
  <p:tag name="ARTICULATE_USED_LAYOUT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LOCK_SLIDE" val="0"/>
  <p:tag name="ARTICULATE_SLIDE_THUMBNAIL_REFRESH" val="1"/>
  <p:tag name="ARTICULATE_NAV_LEVEL" val="1"/>
  <p:tag name="ARTICULATE_TOC_EXPANDED" val="True"/>
  <p:tag name="ARTICULATE_SLIDE_PRESENTER_GUID" val="55761bd8-f90a-4c50-918b-bfa9338f7b41"/>
  <p:tag name="ARTICULATE_SLIDE_PAUSE" val="0"/>
  <p:tag name="ARTICULATE_HIDE_SLIDE" val="0"/>
  <p:tag name="ARTICULATE_PLAYER_CONTROL_PREVIOUS" val="True"/>
  <p:tag name="ARTICULATE_PLAYER_CONTROL_NEXT" val="True"/>
  <p:tag name="ARTICULATE_USED_LAYOUT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LOCK_SLIDE" val="0"/>
  <p:tag name="ARTICULATE_SLIDE_THUMBNAIL_REFRESH" val="1"/>
  <p:tag name="ARTICULATE_NAV_LEVEL" val="1"/>
  <p:tag name="ARTICULATE_TOC_EXPANDED" val="True"/>
  <p:tag name="ARTICULATE_SLIDE_PRESENTER_GUID" val="55761bd8-f90a-4c50-918b-bfa9338f7b41"/>
  <p:tag name="ARTICULATE_SLIDE_PAUSE" val="0"/>
  <p:tag name="ARTICULATE_HIDE_SLIDE" val="0"/>
  <p:tag name="ARTICULATE_PLAYER_CONTROL_PREVIOUS" val="True"/>
  <p:tag name="ARTICULATE_PLAYER_CONTROL_NEXT" val="True"/>
  <p:tag name="ARTICULATE_USED_LAYOUT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3"/>
  <p:tag name="ARTICULATE_LOCK_SLIDE" val="0"/>
  <p:tag name="ARTICULATE_SLIDE_THUMBNAIL_REFRESH" val="1"/>
  <p:tag name="ARTICULATE_NAV_LEVEL" val="1"/>
  <p:tag name="ARTICULATE_TOC_EXPANDED" val="True"/>
  <p:tag name="ARTICULATE_SLIDE_PRESENTER_GUID" val="55761bd8-f90a-4c50-918b-bfa9338f7b41"/>
  <p:tag name="ARTICULATE_SLIDE_PAUSE" val="0"/>
  <p:tag name="ARTICULATE_HIDE_SLIDE" val="0"/>
  <p:tag name="ARTICULATE_PLAYER_CONTROL_PREVIOUS" val="True"/>
  <p:tag name="ARTICULATE_PLAYER_CONTROL_NEXT" val="True"/>
  <p:tag name="ARTICULATE_USED_LAYOUT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LOCK_SLIDE" val="0"/>
  <p:tag name="ARTICULATE_SLIDE_THUMBNAIL_REFRESH" val="1"/>
  <p:tag name="ARTICULATE_NAV_LEVEL" val="1"/>
  <p:tag name="ARTICULATE_TOC_EXPANDED" val="True"/>
  <p:tag name="ARTICULATE_SLIDE_PRESENTER_GUID" val="55761bd8-f90a-4c50-918b-bfa9338f7b41"/>
  <p:tag name="ARTICULATE_SLIDE_PAUSE" val="0"/>
  <p:tag name="ARTICULATE_HIDE_SLIDE" val="0"/>
  <p:tag name="ARTICULATE_PLAYER_CONTROL_PREVIOUS" val="True"/>
  <p:tag name="ARTICULATE_PLAYER_CONTROL_NEXT" val="True"/>
  <p:tag name="ARTICULATE_USED_LAYOUT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2"/>
  <p:tag name="ARTICULATE_LOCK_SLIDE" val="0"/>
  <p:tag name="ARTICULATE_SLIDE_THUMBNAIL_REFRESH" val="1"/>
  <p:tag name="ARTICULATE_NAV_LEVEL" val="1"/>
  <p:tag name="ARTICULATE_TOC_EXPANDED" val="True"/>
  <p:tag name="ARTICULATE_SLIDE_PRESENTER_GUID" val="55761bd8-f90a-4c50-918b-bfa9338f7b41"/>
  <p:tag name="ARTICULATE_SLIDE_PAUSE" val="0"/>
  <p:tag name="ARTICULATE_HIDE_SLIDE" val="0"/>
  <p:tag name="ARTICULATE_PLAYER_CONTROL_PREVIOUS" val="True"/>
  <p:tag name="ARTICULATE_PLAYER_CONTROL_NEXT" val="True"/>
  <p:tag name="ARTICULATE_USED_LAYOUT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LOCK_SLIDE" val="0"/>
  <p:tag name="ARTICULATE_SLIDE_THUMBNAIL_REFRESH" val="1"/>
  <p:tag name="ARTICULATE_NAV_LEVEL" val="1"/>
  <p:tag name="ARTICULATE_TOC_EXPANDED" val="True"/>
  <p:tag name="ARTICULATE_SLIDE_PRESENTER_GUID" val="55761bd8-f90a-4c50-918b-bfa9338f7b41"/>
  <p:tag name="ARTICULATE_SLIDE_PAUSE" val="0"/>
  <p:tag name="ARTICULATE_HIDE_SLIDE" val="0"/>
  <p:tag name="ARTICULATE_PLAYER_CONTROL_PREVIOUS" val="True"/>
  <p:tag name="ARTICULATE_PLAYER_CONTROL_NEXT" val="True"/>
  <p:tag name="ARTICULATE_USED_LAYOUT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LOCK_SLIDE" val="0"/>
  <p:tag name="ARTICULATE_NAV_LEVEL" val="1"/>
  <p:tag name="ARTICULATE_TOC_EXPANDED" val="True"/>
  <p:tag name="ARTICULATE_SLIDE_PRESENTER_GUID" val="55761bd8-f90a-4c50-918b-bfa9338f7b41"/>
  <p:tag name="ARTICULATE_SLIDE_PAUSE" val="0"/>
  <p:tag name="ARTICULATE_HIDE_SLIDE" val="0"/>
  <p:tag name="ARTICULATE_PLAYER_CONTROL_PREVIOUS" val="True"/>
  <p:tag name="ARTICULATE_PLAYER_CONTROL_NEXT" val="True"/>
  <p:tag name="ARTICULATE_SLIDE_THUMBNAIL_REFRESH" val="1"/>
  <p:tag name="ARTICULATE_USED_LAYOUT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EADA1E7-063E-4762-BBA6-5751EB1C730B}">
  <we:reference id="wa104038830" version="1.0.0.2" store="en-US" storeType="OMEX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</TotalTime>
  <Words>691</Words>
  <Application>Microsoft Office PowerPoint</Application>
  <PresentationFormat>Personalizado</PresentationFormat>
  <Paragraphs>135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Keyword </vt:lpstr>
      <vt:lpstr>Inteligencia</vt:lpstr>
      <vt:lpstr>Inteligencia artificial</vt:lpstr>
      <vt:lpstr>IA</vt:lpstr>
      <vt:lpstr>Técnicas de la IA</vt:lpstr>
      <vt:lpstr>Modelos inspirados en la naturaleza</vt:lpstr>
      <vt:lpstr>Naturaleza de la inteligencia artificial</vt:lpstr>
      <vt:lpstr>Diferencia actual entre inteligencia natural y artificial</vt:lpstr>
      <vt:lpstr>Bases de conocimiento</vt:lpstr>
      <vt:lpstr>Recursivas</vt:lpstr>
      <vt:lpstr>Reglas recursivas</vt:lpstr>
      <vt:lpstr>Factibilidad de la recursividad</vt:lpstr>
      <vt:lpstr>Átomos</vt:lpstr>
      <vt:lpstr>Variables</vt:lpstr>
      <vt:lpstr>Frase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Pierre Zuppa</dc:creator>
  <cp:lastModifiedBy>Enrique Octavio Ramirez Lopez</cp:lastModifiedBy>
  <cp:revision>45</cp:revision>
  <dcterms:created xsi:type="dcterms:W3CDTF">2014-08-04T18:04:00Z</dcterms:created>
  <dcterms:modified xsi:type="dcterms:W3CDTF">2018-11-22T23:35:16Z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01 Conceptos básicos sobre inteligencia artificial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67C571AC-D35F-4D30-B0C9-74D0FB51FF4F</vt:lpwstr>
  </property>
  <property fmtid="{D5CDD505-2E9C-101B-9397-08002B2CF9AE}" pid="6" name="ArticulateProjectFull">
    <vt:lpwstr>C:\Users\eramirlo\Documents\My Articulate Projects\Conceptos básicos sobre inteligencia artificial - Presenter output\Unidad1.ppta</vt:lpwstr>
  </property>
</Properties>
</file>